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9"/>
  </p:notesMasterIdLst>
  <p:sldIdLst>
    <p:sldId id="267" r:id="rId2"/>
    <p:sldId id="315" r:id="rId3"/>
    <p:sldId id="266" r:id="rId4"/>
    <p:sldId id="269" r:id="rId5"/>
    <p:sldId id="270" r:id="rId6"/>
    <p:sldId id="322" r:id="rId7"/>
    <p:sldId id="32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D5AB"/>
    <a:srgbClr val="EA0000"/>
    <a:srgbClr val="77933C"/>
    <a:srgbClr val="FF3300"/>
    <a:srgbClr val="FF0000"/>
    <a:srgbClr val="CC0000"/>
    <a:srgbClr val="73BEF1"/>
    <a:srgbClr val="1376B9"/>
    <a:srgbClr val="1312B9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2" autoAdjust="0"/>
    <p:restoredTop sz="94686" autoAdjust="0"/>
  </p:normalViewPr>
  <p:slideViewPr>
    <p:cSldViewPr>
      <p:cViewPr>
        <p:scale>
          <a:sx n="70" d="100"/>
          <a:sy n="70" d="100"/>
        </p:scale>
        <p:origin x="-2453" y="-3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r>
              <a:rPr lang="en-US" sz="2400" dirty="0" smtClean="0"/>
              <a:t>	Post amounts from the General Debit and General Credit columns of a journal. 	</a:t>
            </a:r>
            <a:endParaRPr lang="en-US" sz="2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197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3914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Posting an Amount from a General Debit Column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Transferring information from a journal entry to </a:t>
            </a:r>
            <a:r>
              <a:rPr lang="en-US" dirty="0" smtClean="0"/>
              <a:t>a ledger </a:t>
            </a:r>
            <a:r>
              <a:rPr lang="en-US" dirty="0"/>
              <a:t>account is called </a:t>
            </a:r>
            <a:r>
              <a:rPr lang="en-US" b="1" dirty="0">
                <a:solidFill>
                  <a:srgbClr val="0070C0"/>
                </a:solidFill>
              </a:rPr>
              <a:t>posting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grpSp>
        <p:nvGrpSpPr>
          <p:cNvPr id="3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3152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Posting an Amount from a General Debit Column</a:t>
            </a:r>
            <a:endParaRPr lang="en-US" dirty="0"/>
          </a:p>
        </p:txBody>
      </p:sp>
      <p:pic>
        <p:nvPicPr>
          <p:cNvPr id="10" name="Content Placeholder 9" descr="C21-SE-MC-004-Page010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2952" y="1600199"/>
            <a:ext cx="8387466" cy="145390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1" name="Picture 10" descr="C21-SE-MC-004-Page010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952" y="3352800"/>
            <a:ext cx="6768618" cy="1447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ectangle 27"/>
          <p:cNvSpPr>
            <a:spLocks noChangeArrowheads="1"/>
          </p:cNvSpPr>
          <p:nvPr/>
        </p:nvSpPr>
        <p:spPr bwMode="auto">
          <a:xfrm>
            <a:off x="472952" y="51816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sz="2000" dirty="0"/>
              <a:t>Write the date.</a:t>
            </a:r>
          </a:p>
        </p:txBody>
      </p:sp>
      <p:sp>
        <p:nvSpPr>
          <p:cNvPr id="17" name="Rectangle 28"/>
          <p:cNvSpPr>
            <a:spLocks noChangeArrowheads="1"/>
          </p:cNvSpPr>
          <p:nvPr/>
        </p:nvSpPr>
        <p:spPr bwMode="auto">
          <a:xfrm>
            <a:off x="4572000" y="51816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	</a:t>
            </a:r>
            <a:r>
              <a:rPr lang="en-US" sz="2000" dirty="0"/>
              <a:t>Write the new account balance.</a:t>
            </a:r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472952" y="5541963"/>
            <a:ext cx="3886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	</a:t>
            </a:r>
            <a:r>
              <a:rPr lang="en-US" sz="2000" dirty="0"/>
              <a:t>Write the journal page number.</a:t>
            </a:r>
          </a:p>
        </p:txBody>
      </p:sp>
      <p:sp>
        <p:nvSpPr>
          <p:cNvPr id="19" name="Rectangle 30"/>
          <p:cNvSpPr>
            <a:spLocks noChangeArrowheads="1"/>
          </p:cNvSpPr>
          <p:nvPr/>
        </p:nvSpPr>
        <p:spPr bwMode="auto">
          <a:xfrm>
            <a:off x="472952" y="5907088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sz="2000" dirty="0"/>
              <a:t>Write the debit amount.</a:t>
            </a:r>
          </a:p>
        </p:txBody>
      </p:sp>
      <p:sp>
        <p:nvSpPr>
          <p:cNvPr id="20" name="Rectangle 31"/>
          <p:cNvSpPr>
            <a:spLocks noChangeArrowheads="1"/>
          </p:cNvSpPr>
          <p:nvPr/>
        </p:nvSpPr>
        <p:spPr bwMode="auto">
          <a:xfrm>
            <a:off x="4572000" y="5541963"/>
            <a:ext cx="388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	</a:t>
            </a:r>
            <a:r>
              <a:rPr lang="en-US" sz="2000" dirty="0"/>
              <a:t>Return to the journal and write the account number.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3886200" y="2895600"/>
            <a:ext cx="2743200" cy="609600"/>
            <a:chOff x="3886200" y="2895600"/>
            <a:chExt cx="2743200" cy="609600"/>
          </a:xfrm>
        </p:grpSpPr>
        <p:sp>
          <p:nvSpPr>
            <p:cNvPr id="25" name="Line 20"/>
            <p:cNvSpPr>
              <a:spLocks noChangeShapeType="1"/>
            </p:cNvSpPr>
            <p:nvPr/>
          </p:nvSpPr>
          <p:spPr bwMode="auto">
            <a:xfrm>
              <a:off x="3886200" y="2895600"/>
              <a:ext cx="2743200" cy="6096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Rectangle 11"/>
            <p:cNvSpPr>
              <a:spLocks noChangeArrowheads="1"/>
            </p:cNvSpPr>
            <p:nvPr/>
          </p:nvSpPr>
          <p:spPr bwMode="auto">
            <a:xfrm>
              <a:off x="5181600" y="30480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5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191000" y="4162425"/>
            <a:ext cx="1188720" cy="365760"/>
            <a:chOff x="4191000" y="4114800"/>
            <a:chExt cx="1188720" cy="365760"/>
          </a:xfrm>
        </p:grpSpPr>
        <p:sp>
          <p:nvSpPr>
            <p:cNvPr id="32" name="Line 16"/>
            <p:cNvSpPr>
              <a:spLocks noChangeShapeType="1"/>
            </p:cNvSpPr>
            <p:nvPr/>
          </p:nvSpPr>
          <p:spPr bwMode="auto">
            <a:xfrm>
              <a:off x="4191000" y="4297680"/>
              <a:ext cx="118872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Rectangle 10"/>
            <p:cNvSpPr>
              <a:spLocks noChangeArrowheads="1"/>
            </p:cNvSpPr>
            <p:nvPr/>
          </p:nvSpPr>
          <p:spPr bwMode="auto">
            <a:xfrm>
              <a:off x="4495800" y="4114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076575" y="1447800"/>
            <a:ext cx="4981575" cy="2762250"/>
            <a:chOff x="3076575" y="1447800"/>
            <a:chExt cx="4981575" cy="2762250"/>
          </a:xfrm>
        </p:grpSpPr>
        <p:sp>
          <p:nvSpPr>
            <p:cNvPr id="36" name="Freeform 35"/>
            <p:cNvSpPr/>
            <p:nvPr/>
          </p:nvSpPr>
          <p:spPr>
            <a:xfrm>
              <a:off x="3076575" y="1581150"/>
              <a:ext cx="4981575" cy="2628900"/>
            </a:xfrm>
            <a:custGeom>
              <a:avLst/>
              <a:gdLst>
                <a:gd name="connsiteX0" fmla="*/ 4981575 w 4981575"/>
                <a:gd name="connsiteY0" fmla="*/ 266700 h 2628900"/>
                <a:gd name="connsiteX1" fmla="*/ 590550 w 4981575"/>
                <a:gd name="connsiteY1" fmla="*/ 0 h 2628900"/>
                <a:gd name="connsiteX2" fmla="*/ 0 w 4981575"/>
                <a:gd name="connsiteY2" fmla="*/ 2628900 h 262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1575" h="2628900">
                  <a:moveTo>
                    <a:pt x="4981575" y="266700"/>
                  </a:moveTo>
                  <a:lnTo>
                    <a:pt x="590550" y="0"/>
                  </a:lnTo>
                  <a:lnTo>
                    <a:pt x="0" y="2628900"/>
                  </a:lnTo>
                </a:path>
              </a:pathLst>
            </a:cu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8"/>
            <p:cNvSpPr>
              <a:spLocks noChangeArrowheads="1"/>
            </p:cNvSpPr>
            <p:nvPr/>
          </p:nvSpPr>
          <p:spPr bwMode="auto">
            <a:xfrm>
              <a:off x="3505200" y="1447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066800" y="2895600"/>
            <a:ext cx="365760" cy="1295400"/>
            <a:chOff x="1066800" y="2895600"/>
            <a:chExt cx="365760" cy="1295400"/>
          </a:xfrm>
        </p:grpSpPr>
        <p:cxnSp>
          <p:nvCxnSpPr>
            <p:cNvPr id="35" name="Straight Arrow Connector 34"/>
            <p:cNvCxnSpPr/>
            <p:nvPr/>
          </p:nvCxnSpPr>
          <p:spPr>
            <a:xfrm>
              <a:off x="1249680" y="2895600"/>
              <a:ext cx="0" cy="12954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1066800" y="30480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886200" y="2895600"/>
            <a:ext cx="762000" cy="1371600"/>
            <a:chOff x="3886200" y="2895600"/>
            <a:chExt cx="762000" cy="1371600"/>
          </a:xfrm>
        </p:grpSpPr>
        <p:sp>
          <p:nvSpPr>
            <p:cNvPr id="39" name="Line 20"/>
            <p:cNvSpPr>
              <a:spLocks noChangeShapeType="1"/>
            </p:cNvSpPr>
            <p:nvPr/>
          </p:nvSpPr>
          <p:spPr bwMode="auto">
            <a:xfrm flipV="1">
              <a:off x="3886200" y="2895600"/>
              <a:ext cx="762000" cy="13716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4114800" y="3352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Posting a Second Amount to an Account</a:t>
            </a:r>
            <a:endParaRPr lang="en-US" dirty="0"/>
          </a:p>
        </p:txBody>
      </p:sp>
      <p:pic>
        <p:nvPicPr>
          <p:cNvPr id="6" name="Content Placeholder 5" descr="C21-SE-MC-004-Page011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00200"/>
            <a:ext cx="8295968" cy="20574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C21-SE-MC-004-Page011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199" y="3200400"/>
            <a:ext cx="6686824" cy="164153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9" name="Flowchart: Delay 8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457200" y="51054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sz="2000" dirty="0"/>
              <a:t>Write the date.</a:t>
            </a: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4572000" y="51816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	</a:t>
            </a:r>
            <a:r>
              <a:rPr lang="en-US" sz="2000" dirty="0"/>
              <a:t>Write the new account balance.</a:t>
            </a: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472952" y="5541963"/>
            <a:ext cx="3886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	</a:t>
            </a:r>
            <a:r>
              <a:rPr lang="en-US" sz="2000" dirty="0"/>
              <a:t>Write the journal page number.</a:t>
            </a: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472952" y="5907088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sz="2000" dirty="0"/>
              <a:t>Write the debit amount.</a:t>
            </a: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4572000" y="5541963"/>
            <a:ext cx="388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	</a:t>
            </a:r>
            <a:r>
              <a:rPr lang="en-US" sz="2000" dirty="0"/>
              <a:t>Return to the journal and write the account number.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4114800" y="2895600"/>
            <a:ext cx="2362200" cy="609600"/>
            <a:chOff x="3886200" y="2895600"/>
            <a:chExt cx="2362200" cy="609600"/>
          </a:xfrm>
        </p:grpSpPr>
        <p:sp>
          <p:nvSpPr>
            <p:cNvPr id="34" name="Line 20"/>
            <p:cNvSpPr>
              <a:spLocks noChangeShapeType="1"/>
            </p:cNvSpPr>
            <p:nvPr/>
          </p:nvSpPr>
          <p:spPr bwMode="auto">
            <a:xfrm>
              <a:off x="3886200" y="2895600"/>
              <a:ext cx="2362200" cy="6096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Rectangle 11"/>
            <p:cNvSpPr>
              <a:spLocks noChangeArrowheads="1"/>
            </p:cNvSpPr>
            <p:nvPr/>
          </p:nvSpPr>
          <p:spPr bwMode="auto">
            <a:xfrm>
              <a:off x="5105400" y="31242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5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54486" y="4200525"/>
            <a:ext cx="1589314" cy="365760"/>
            <a:chOff x="4191000" y="4114800"/>
            <a:chExt cx="1589314" cy="365760"/>
          </a:xfrm>
        </p:grpSpPr>
        <p:sp>
          <p:nvSpPr>
            <p:cNvPr id="37" name="Line 16"/>
            <p:cNvSpPr>
              <a:spLocks noChangeShapeType="1"/>
            </p:cNvSpPr>
            <p:nvPr/>
          </p:nvSpPr>
          <p:spPr bwMode="auto">
            <a:xfrm>
              <a:off x="4191000" y="4297680"/>
              <a:ext cx="146304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 type="triangle" w="med" len="med"/>
              <a:tailEnd type="non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Rectangle 10"/>
            <p:cNvSpPr>
              <a:spLocks noChangeArrowheads="1"/>
            </p:cNvSpPr>
            <p:nvPr/>
          </p:nvSpPr>
          <p:spPr bwMode="auto">
            <a:xfrm>
              <a:off x="5414554" y="4114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971800" y="1447800"/>
            <a:ext cx="4953000" cy="2819400"/>
            <a:chOff x="3076575" y="1447800"/>
            <a:chExt cx="4953000" cy="2819400"/>
          </a:xfrm>
        </p:grpSpPr>
        <p:sp>
          <p:nvSpPr>
            <p:cNvPr id="40" name="Freeform 39"/>
            <p:cNvSpPr/>
            <p:nvPr/>
          </p:nvSpPr>
          <p:spPr>
            <a:xfrm>
              <a:off x="3076575" y="1524000"/>
              <a:ext cx="4953000" cy="2743200"/>
            </a:xfrm>
            <a:custGeom>
              <a:avLst/>
              <a:gdLst>
                <a:gd name="connsiteX0" fmla="*/ 4981575 w 4981575"/>
                <a:gd name="connsiteY0" fmla="*/ 266700 h 2628900"/>
                <a:gd name="connsiteX1" fmla="*/ 590550 w 4981575"/>
                <a:gd name="connsiteY1" fmla="*/ 0 h 2628900"/>
                <a:gd name="connsiteX2" fmla="*/ 0 w 4981575"/>
                <a:gd name="connsiteY2" fmla="*/ 2628900 h 262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1575" h="2628900">
                  <a:moveTo>
                    <a:pt x="4981575" y="266700"/>
                  </a:moveTo>
                  <a:lnTo>
                    <a:pt x="590550" y="0"/>
                  </a:lnTo>
                  <a:lnTo>
                    <a:pt x="0" y="2628900"/>
                  </a:lnTo>
                </a:path>
              </a:pathLst>
            </a:cu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8"/>
            <p:cNvSpPr>
              <a:spLocks noChangeArrowheads="1"/>
            </p:cNvSpPr>
            <p:nvPr/>
          </p:nvSpPr>
          <p:spPr bwMode="auto">
            <a:xfrm>
              <a:off x="3505200" y="1447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024890" y="2895600"/>
            <a:ext cx="365760" cy="1371600"/>
            <a:chOff x="1066800" y="2895600"/>
            <a:chExt cx="365760" cy="1371600"/>
          </a:xfrm>
        </p:grpSpPr>
        <p:cxnSp>
          <p:nvCxnSpPr>
            <p:cNvPr id="43" name="Straight Arrow Connector 42"/>
            <p:cNvCxnSpPr/>
            <p:nvPr/>
          </p:nvCxnSpPr>
          <p:spPr>
            <a:xfrm>
              <a:off x="1249680" y="2895600"/>
              <a:ext cx="0" cy="13716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7"/>
            <p:cNvSpPr>
              <a:spLocks noChangeArrowheads="1"/>
            </p:cNvSpPr>
            <p:nvPr/>
          </p:nvSpPr>
          <p:spPr bwMode="auto">
            <a:xfrm>
              <a:off x="1066800" y="30480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810000" y="2895600"/>
            <a:ext cx="914400" cy="1447800"/>
            <a:chOff x="3886200" y="2819400"/>
            <a:chExt cx="914400" cy="1447800"/>
          </a:xfrm>
        </p:grpSpPr>
        <p:sp>
          <p:nvSpPr>
            <p:cNvPr id="46" name="Line 20"/>
            <p:cNvSpPr>
              <a:spLocks noChangeShapeType="1"/>
            </p:cNvSpPr>
            <p:nvPr/>
          </p:nvSpPr>
          <p:spPr bwMode="auto">
            <a:xfrm flipV="1">
              <a:off x="3886200" y="2819400"/>
              <a:ext cx="914400" cy="14478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Rectangle 9"/>
            <p:cNvSpPr>
              <a:spLocks noChangeArrowheads="1"/>
            </p:cNvSpPr>
            <p:nvPr/>
          </p:nvSpPr>
          <p:spPr bwMode="auto">
            <a:xfrm>
              <a:off x="4267200" y="32004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utoUpdateAnimBg="0"/>
      <p:bldP spid="29" grpId="0" autoUpdateAnimBg="0"/>
      <p:bldP spid="30" grpId="0" autoUpdateAnimBg="0"/>
      <p:bldP spid="31" grpId="0" autoUpdateAnimBg="0"/>
      <p:bldP spid="3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Posting an Amount from a General Credit Column</a:t>
            </a:r>
            <a:endParaRPr lang="en-US" dirty="0"/>
          </a:p>
        </p:txBody>
      </p:sp>
      <p:pic>
        <p:nvPicPr>
          <p:cNvPr id="9" name="Content Placeholder 8" descr="C21-SE-MC-004-Page012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91815"/>
            <a:ext cx="8229600" cy="163033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C21-SE-MC-004-Page012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3505200"/>
            <a:ext cx="6636167" cy="1419469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2" name="Flowchart: Delay 11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Rectangle 27"/>
          <p:cNvSpPr>
            <a:spLocks noChangeArrowheads="1"/>
          </p:cNvSpPr>
          <p:nvPr/>
        </p:nvSpPr>
        <p:spPr bwMode="auto">
          <a:xfrm>
            <a:off x="472952" y="51816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sz="2000" dirty="0"/>
              <a:t>Write the date.</a:t>
            </a:r>
          </a:p>
        </p:txBody>
      </p:sp>
      <p:sp>
        <p:nvSpPr>
          <p:cNvPr id="15" name="Rectangle 28"/>
          <p:cNvSpPr>
            <a:spLocks noChangeArrowheads="1"/>
          </p:cNvSpPr>
          <p:nvPr/>
        </p:nvSpPr>
        <p:spPr bwMode="auto">
          <a:xfrm>
            <a:off x="4572000" y="5181600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	</a:t>
            </a:r>
            <a:r>
              <a:rPr lang="en-US" sz="2000" dirty="0"/>
              <a:t>Write the new account balance.</a:t>
            </a:r>
          </a:p>
        </p:txBody>
      </p:sp>
      <p:sp>
        <p:nvSpPr>
          <p:cNvPr id="16" name="Rectangle 29"/>
          <p:cNvSpPr>
            <a:spLocks noChangeArrowheads="1"/>
          </p:cNvSpPr>
          <p:nvPr/>
        </p:nvSpPr>
        <p:spPr bwMode="auto">
          <a:xfrm>
            <a:off x="472952" y="5541963"/>
            <a:ext cx="3886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	</a:t>
            </a:r>
            <a:r>
              <a:rPr lang="en-US" sz="2000" dirty="0"/>
              <a:t>Write the journal page number.</a:t>
            </a:r>
          </a:p>
        </p:txBody>
      </p:sp>
      <p:sp>
        <p:nvSpPr>
          <p:cNvPr id="17" name="Rectangle 30"/>
          <p:cNvSpPr>
            <a:spLocks noChangeArrowheads="1"/>
          </p:cNvSpPr>
          <p:nvPr/>
        </p:nvSpPr>
        <p:spPr bwMode="auto">
          <a:xfrm>
            <a:off x="472952" y="5907088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sz="2000" dirty="0"/>
              <a:t>Write the </a:t>
            </a:r>
            <a:r>
              <a:rPr lang="en-US" sz="2000" dirty="0" smtClean="0"/>
              <a:t>credit </a:t>
            </a:r>
            <a:r>
              <a:rPr lang="en-US" sz="2000" dirty="0"/>
              <a:t>amount.</a:t>
            </a:r>
          </a:p>
        </p:txBody>
      </p:sp>
      <p:sp>
        <p:nvSpPr>
          <p:cNvPr id="18" name="Rectangle 31"/>
          <p:cNvSpPr>
            <a:spLocks noChangeArrowheads="1"/>
          </p:cNvSpPr>
          <p:nvPr/>
        </p:nvSpPr>
        <p:spPr bwMode="auto">
          <a:xfrm>
            <a:off x="4572000" y="5541963"/>
            <a:ext cx="388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	</a:t>
            </a:r>
            <a:r>
              <a:rPr lang="en-US" sz="2000" dirty="0"/>
              <a:t>Return to the journal and write the account number.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733800" y="2667000"/>
            <a:ext cx="2743200" cy="990600"/>
            <a:chOff x="3733800" y="2667000"/>
            <a:chExt cx="2743200" cy="990600"/>
          </a:xfrm>
        </p:grpSpPr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3733800" y="2667000"/>
              <a:ext cx="2743200" cy="9906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Rectangle 11"/>
            <p:cNvSpPr>
              <a:spLocks noChangeArrowheads="1"/>
            </p:cNvSpPr>
            <p:nvPr/>
          </p:nvSpPr>
          <p:spPr bwMode="auto">
            <a:xfrm>
              <a:off x="5486400" y="32004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5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029200" y="4343400"/>
            <a:ext cx="1097280" cy="365760"/>
            <a:chOff x="4191000" y="4175760"/>
            <a:chExt cx="1097280" cy="365760"/>
          </a:xfrm>
        </p:grpSpPr>
        <p:sp>
          <p:nvSpPr>
            <p:cNvPr id="23" name="Line 16"/>
            <p:cNvSpPr>
              <a:spLocks noChangeShapeType="1"/>
            </p:cNvSpPr>
            <p:nvPr/>
          </p:nvSpPr>
          <p:spPr bwMode="auto">
            <a:xfrm>
              <a:off x="4191000" y="4297680"/>
              <a:ext cx="109728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267200" y="417576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048001" y="1447800"/>
            <a:ext cx="4876800" cy="2971800"/>
            <a:chOff x="3048001" y="1447800"/>
            <a:chExt cx="4876800" cy="2971800"/>
          </a:xfrm>
        </p:grpSpPr>
        <p:sp>
          <p:nvSpPr>
            <p:cNvPr id="26" name="Freeform 25"/>
            <p:cNvSpPr/>
            <p:nvPr/>
          </p:nvSpPr>
          <p:spPr>
            <a:xfrm>
              <a:off x="3048001" y="1524000"/>
              <a:ext cx="4876800" cy="2895600"/>
            </a:xfrm>
            <a:custGeom>
              <a:avLst/>
              <a:gdLst>
                <a:gd name="connsiteX0" fmla="*/ 4981575 w 4981575"/>
                <a:gd name="connsiteY0" fmla="*/ 266700 h 2628900"/>
                <a:gd name="connsiteX1" fmla="*/ 590550 w 4981575"/>
                <a:gd name="connsiteY1" fmla="*/ 0 h 2628900"/>
                <a:gd name="connsiteX2" fmla="*/ 0 w 4981575"/>
                <a:gd name="connsiteY2" fmla="*/ 2628900 h 262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1575" h="2628900">
                  <a:moveTo>
                    <a:pt x="4981575" y="266700"/>
                  </a:moveTo>
                  <a:lnTo>
                    <a:pt x="590550" y="0"/>
                  </a:lnTo>
                  <a:lnTo>
                    <a:pt x="0" y="2628900"/>
                  </a:lnTo>
                </a:path>
              </a:pathLst>
            </a:cu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3505200" y="1447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019175" y="2752725"/>
            <a:ext cx="365760" cy="1645920"/>
            <a:chOff x="1066800" y="2895600"/>
            <a:chExt cx="365760" cy="1645920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1249680" y="2895600"/>
              <a:ext cx="0" cy="164592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7"/>
            <p:cNvSpPr>
              <a:spLocks noChangeArrowheads="1"/>
            </p:cNvSpPr>
            <p:nvPr/>
          </p:nvSpPr>
          <p:spPr bwMode="auto">
            <a:xfrm>
              <a:off x="1066800" y="3190875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800600" y="2667000"/>
            <a:ext cx="457200" cy="1676400"/>
            <a:chOff x="4800600" y="2667000"/>
            <a:chExt cx="457200" cy="1676400"/>
          </a:xfrm>
        </p:grpSpPr>
        <p:sp>
          <p:nvSpPr>
            <p:cNvPr id="32" name="Line 20"/>
            <p:cNvSpPr>
              <a:spLocks noChangeShapeType="1"/>
            </p:cNvSpPr>
            <p:nvPr/>
          </p:nvSpPr>
          <p:spPr bwMode="auto">
            <a:xfrm flipV="1">
              <a:off x="4800600" y="2667000"/>
              <a:ext cx="457200" cy="16764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Rectangle 9"/>
            <p:cNvSpPr>
              <a:spLocks noChangeArrowheads="1"/>
            </p:cNvSpPr>
            <p:nvPr/>
          </p:nvSpPr>
          <p:spPr bwMode="auto">
            <a:xfrm>
              <a:off x="4800600" y="34290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5" grpId="0" autoUpdateAnimBg="0"/>
      <p:bldP spid="16" grpId="0" autoUpdateAnimBg="0"/>
      <p:bldP spid="17" grpId="0" autoUpdateAnimBg="0"/>
      <p:bldP spid="1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4-2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1.	</a:t>
            </a:r>
            <a:r>
              <a:rPr lang="en-US" dirty="0" smtClean="0"/>
              <a:t>List </a:t>
            </a:r>
            <a:r>
              <a:rPr lang="en-US" dirty="0"/>
              <a:t>the five steps of posting from the general columns of a journal to </a:t>
            </a:r>
            <a:r>
              <a:rPr lang="en-US" dirty="0" smtClean="0"/>
              <a:t>the general </a:t>
            </a:r>
            <a:r>
              <a:rPr lang="en-US" dirty="0"/>
              <a:t>ledger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971800"/>
            <a:ext cx="7315200" cy="32004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marL="347663" indent="-347663"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1.	Write the date.</a:t>
            </a:r>
          </a:p>
          <a:p>
            <a:pPr marL="347663" indent="-347663"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2.	Write the journal page number in the Post. Ref. column of the account.</a:t>
            </a:r>
          </a:p>
          <a:p>
            <a:pPr marL="347663" indent="-347663"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3.	Write the amount in the Debit or Credit column.</a:t>
            </a:r>
          </a:p>
          <a:p>
            <a:pPr marL="347663" indent="-347663"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4.	Calculate and write the new account balance in the Balance Debit or Balance Credit column.</a:t>
            </a:r>
          </a:p>
          <a:p>
            <a:pPr marL="347663" indent="-347663"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5.	Return to the journal and write the account number in the Post. Ref. column of the journal.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4-2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4-2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2.	</a:t>
            </a:r>
            <a:r>
              <a:rPr lang="en-US" dirty="0" smtClean="0"/>
              <a:t>Are the totals of the General Debit and General Credit columns posted? </a:t>
            </a:r>
            <a:br>
              <a:rPr lang="en-US" dirty="0" smtClean="0"/>
            </a:br>
            <a:r>
              <a:rPr lang="en-US" dirty="0" smtClean="0"/>
              <a:t>Why or why not?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428999"/>
            <a:ext cx="7315200" cy="225908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buClr>
                <a:srgbClr val="FF0000"/>
              </a:buClr>
            </a:pPr>
            <a:r>
              <a:rPr lang="en-US" sz="2800" dirty="0" smtClean="0">
                <a:ea typeface="Calibri"/>
                <a:cs typeface="Times-Roman"/>
              </a:rPr>
              <a:t>No. Each separate amount in the General Debit and General Credit columns of a journal is posted to the account written in the Account Title column.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4-2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2368</TotalTime>
  <Words>177</Words>
  <Application>Microsoft Office PowerPoint</Application>
  <PresentationFormat>On-screen Show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Slide 1</vt:lpstr>
      <vt:lpstr>Posting an Amount from a General Debit Column</vt:lpstr>
      <vt:lpstr>Posting an Amount from a General Debit Column</vt:lpstr>
      <vt:lpstr>Posting a Second Amount to an Account</vt:lpstr>
      <vt:lpstr>Posting an Amount from a General Credit Column</vt:lpstr>
      <vt:lpstr>Lesson 4-2 Audit Your Understanding</vt:lpstr>
      <vt:lpstr>Lesson 4-2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195</cp:revision>
  <dcterms:created xsi:type="dcterms:W3CDTF">2012-07-02T15:51:50Z</dcterms:created>
  <dcterms:modified xsi:type="dcterms:W3CDTF">2012-12-21T21:51:50Z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